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wmf" ContentType="image/x-wmf"/>
  <Override PartName="/ppt/media/image6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slide4.xml" ContentType="application/vnd.openxmlformats-officedocument.presentationml.slide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84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85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720" cy="6858720"/>
          </a:xfrm>
          <a:prstGeom prst="straightConnector1">
            <a:avLst/>
          </a:prstGeom>
          <a:ln w="76200">
            <a:solidFill>
              <a:srgbClr val="f4b183"/>
            </a:solidFill>
            <a:round/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812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9600" cy="324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81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9080" cy="324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4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8760" cy="359280"/>
          </a:xfrm>
          <a:prstGeom prst="rect">
            <a:avLst/>
          </a:prstGeom>
          <a:ln w="0">
            <a:noFill/>
          </a:ln>
        </p:spPr>
      </p:pic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latin typeface="Arial"/>
              </a:rPr>
              <a:t>Cliquez pour éditer le format du texte-titre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latin typeface="Arial"/>
              </a:rPr>
              <a:t>Cliquez pour éditer le format du plan de texte</a:t>
            </a:r>
            <a:endParaRPr b="0" lang="fr-FR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latin typeface="Arial"/>
              </a:rPr>
              <a:t>Second niveau de plan</a:t>
            </a:r>
            <a:endParaRPr b="0" lang="fr-FR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latin typeface="Arial"/>
              </a:rPr>
              <a:t>Troisième niveau de plan</a:t>
            </a:r>
            <a:endParaRPr b="0" lang="fr-FR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latin typeface="Arial"/>
              </a:rPr>
              <a:t>Quatrième niveau de plan</a:t>
            </a:r>
            <a:endParaRPr b="0" lang="fr-FR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Cinquième niveau de plan</a:t>
            </a:r>
            <a:endParaRPr b="0" lang="fr-FR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Sixième niveau de plan</a:t>
            </a:r>
            <a:endParaRPr b="0" lang="fr-FR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Septième niveau de plan</a:t>
            </a:r>
            <a:endParaRPr b="0" lang="fr-FR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Connecteur droit 7"/>
          <p:cNvCxnSpPr/>
          <p:nvPr/>
        </p:nvCxnSpPr>
        <p:spPr>
          <a:xfrm flipV="1">
            <a:off x="0" y="0"/>
            <a:ext cx="720" cy="6858720"/>
          </a:xfrm>
          <a:prstGeom prst="straightConnector1">
            <a:avLst/>
          </a:prstGeom>
          <a:ln w="76200">
            <a:solidFill>
              <a:srgbClr val="f4b183"/>
            </a:solidFill>
            <a:round/>
          </a:ln>
        </p:spPr>
      </p:cxnSp>
      <p:sp>
        <p:nvSpPr>
          <p:cNvPr id="44" name="ZoneTexte 8"/>
          <p:cNvSpPr/>
          <p:nvPr/>
        </p:nvSpPr>
        <p:spPr>
          <a:xfrm>
            <a:off x="39240" y="346320"/>
            <a:ext cx="84812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45" name="Rectangle 9"/>
          <p:cNvSpPr/>
          <p:nvPr/>
        </p:nvSpPr>
        <p:spPr>
          <a:xfrm>
            <a:off x="7934400" y="0"/>
            <a:ext cx="1209600" cy="324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81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46" name="Rectangle 10"/>
          <p:cNvSpPr/>
          <p:nvPr/>
        </p:nvSpPr>
        <p:spPr>
          <a:xfrm>
            <a:off x="39240" y="0"/>
            <a:ext cx="7849080" cy="324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47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8760" cy="359280"/>
          </a:xfrm>
          <a:prstGeom prst="rect">
            <a:avLst/>
          </a:prstGeom>
          <a:ln w="0">
            <a:noFill/>
          </a:ln>
        </p:spPr>
      </p:pic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latin typeface="Arial"/>
              </a:rPr>
              <a:t>Cliquez pour éditer le format du texte-titre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latin typeface="Arial"/>
              </a:rPr>
              <a:t>Cliquez pour éditer le format du plan de texte</a:t>
            </a:r>
            <a:endParaRPr b="0" lang="fr-FR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latin typeface="Arial"/>
              </a:rPr>
              <a:t>Second niveau de plan</a:t>
            </a:r>
            <a:endParaRPr b="0" lang="fr-FR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latin typeface="Arial"/>
              </a:rPr>
              <a:t>Troisième niveau de plan</a:t>
            </a:r>
            <a:endParaRPr b="0" lang="fr-FR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latin typeface="Arial"/>
              </a:rPr>
              <a:t>Quatrième niveau de plan</a:t>
            </a:r>
            <a:endParaRPr b="0" lang="fr-FR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Cinquième niveau de plan</a:t>
            </a:r>
            <a:endParaRPr b="0" lang="fr-FR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Sixième niveau de plan</a:t>
            </a:r>
            <a:endParaRPr b="0" lang="fr-FR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Septième niveau de plan</a:t>
            </a:r>
            <a:endParaRPr b="0" lang="fr-FR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wmf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wmf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16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grpSp>
        <p:nvGrpSpPr>
          <p:cNvPr id="88" name="Groupe 4"/>
          <p:cNvGrpSpPr/>
          <p:nvPr/>
        </p:nvGrpSpPr>
        <p:grpSpPr>
          <a:xfrm>
            <a:off x="0" y="317880"/>
            <a:ext cx="9143280" cy="6527160"/>
            <a:chOff x="0" y="317880"/>
            <a:chExt cx="9143280" cy="6527160"/>
          </a:xfrm>
        </p:grpSpPr>
        <p:sp>
          <p:nvSpPr>
            <p:cNvPr id="89" name="Rectangle 5"/>
            <p:cNvSpPr/>
            <p:nvPr/>
          </p:nvSpPr>
          <p:spPr>
            <a:xfrm>
              <a:off x="0" y="317880"/>
              <a:ext cx="9143280" cy="652716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90" name="ZoneTexte 6"/>
            <p:cNvSpPr/>
            <p:nvPr/>
          </p:nvSpPr>
          <p:spPr>
            <a:xfrm>
              <a:off x="987120" y="2997720"/>
              <a:ext cx="7384320" cy="1491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endParaRPr b="0" lang="fr-FR" sz="2800" spc="-1" strike="noStrike">
                <a:latin typeface="Arial"/>
              </a:endParaRPr>
            </a:p>
            <a:p>
              <a:pPr marL="457200" indent="-457200">
                <a:lnSpc>
                  <a:spcPct val="100000"/>
                </a:lnSpc>
                <a:buClr>
                  <a:srgbClr val="ffffff"/>
                </a:buClr>
                <a:buFont typeface="Wingdings" charset="2"/>
                <a:buChar char=""/>
              </a:pPr>
              <a:r>
                <a:rPr b="1" lang="fr-FR" sz="3200" spc="-1" strike="noStrike">
                  <a:solidFill>
                    <a:srgbClr val="ffffff"/>
                  </a:solidFill>
                  <a:latin typeface="Calibri"/>
                  <a:ea typeface="DejaVu Sans"/>
                </a:rPr>
                <a:t>Je résous un problème de comparaison multiplicative.</a:t>
              </a:r>
              <a:endParaRPr b="0" lang="fr-FR" sz="3200" spc="-1" strike="noStrike">
                <a:latin typeface="Arial"/>
              </a:endParaRPr>
            </a:p>
          </p:txBody>
        </p:sp>
        <p:pic>
          <p:nvPicPr>
            <p:cNvPr id="91" name="Image 7" descr=""/>
            <p:cNvPicPr/>
            <p:nvPr/>
          </p:nvPicPr>
          <p:blipFill>
            <a:blip r:embed="rId1"/>
            <a:stretch/>
          </p:blipFill>
          <p:spPr>
            <a:xfrm>
              <a:off x="3654360" y="558720"/>
              <a:ext cx="1834560" cy="1265400"/>
            </a:xfrm>
            <a:prstGeom prst="rect">
              <a:avLst/>
            </a:prstGeom>
            <a:ln w="0">
              <a:noFill/>
            </a:ln>
          </p:spPr>
        </p:pic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5659560" cy="758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0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Cherchez la solution au problème.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93" name="ZoneTexte 2"/>
          <p:cNvSpPr/>
          <p:nvPr/>
        </p:nvSpPr>
        <p:spPr>
          <a:xfrm>
            <a:off x="180000" y="996480"/>
            <a:ext cx="8838720" cy="1796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Calibri"/>
              </a:rPr>
              <a:t>Ma mère dit qu’une baignoire utilise trois fois plus d’eau qu’une douche. Sachant que j’utilise 65 litres d’eau pour une douche, </a:t>
            </a:r>
            <a:r>
              <a:rPr b="1" lang="fr-FR" sz="2800" spc="-1" strike="noStrike">
                <a:solidFill>
                  <a:srgbClr val="000000"/>
                </a:solidFill>
                <a:latin typeface="Calibri"/>
                <a:ea typeface="Calibri"/>
              </a:rPr>
              <a:t>combien de litres d’eau vais-je utiliser pour la baignoire ?</a:t>
            </a:r>
            <a:endParaRPr b="0" i="1" lang="fr-FR" sz="2800" spc="-1" strike="noStrike">
              <a:solidFill>
                <a:srgbClr val="0070c0"/>
              </a:solidFill>
              <a:latin typeface="Arial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1/2</a:t>
            </a:r>
            <a:endParaRPr b="0" lang="fr-FR" sz="2000" spc="-1" strike="noStrike">
              <a:latin typeface="Arial"/>
            </a:endParaRPr>
          </a:p>
        </p:txBody>
      </p:sp>
      <p:sp>
        <p:nvSpPr>
          <p:cNvPr id="95" name="ZoneTexte 1"/>
          <p:cNvSpPr/>
          <p:nvPr/>
        </p:nvSpPr>
        <p:spPr>
          <a:xfrm>
            <a:off x="207720" y="4136400"/>
            <a:ext cx="8728200" cy="17953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Calibri"/>
              </a:rPr>
              <a:t>La nageuse s’entraine en apnée. Il y a 2 ans, elle tenait 38 secondes sous l’eau. Aujourd’hui elle tient trois fois plus. </a:t>
            </a:r>
            <a:r>
              <a:rPr b="1" lang="fr-FR" sz="2800" spc="-1" strike="noStrike">
                <a:solidFill>
                  <a:srgbClr val="000000"/>
                </a:solidFill>
                <a:latin typeface="Calibri"/>
                <a:ea typeface="Calibri"/>
              </a:rPr>
              <a:t>Est-ce qu’elle tient plus ou moins de 2 minutes sous l’eau ?</a:t>
            </a:r>
            <a:endParaRPr b="0" i="1" lang="fr-FR" sz="2800" spc="-1" strike="noStrike">
              <a:solidFill>
                <a:srgbClr val="0070c0"/>
              </a:solidFill>
              <a:latin typeface="Arial"/>
            </a:endParaRPr>
          </a:p>
        </p:txBody>
      </p:sp>
      <p:sp>
        <p:nvSpPr>
          <p:cNvPr id="96" name=""/>
          <p:cNvSpPr/>
          <p:nvPr/>
        </p:nvSpPr>
        <p:spPr>
          <a:xfrm>
            <a:off x="8064720" y="360720"/>
            <a:ext cx="1075320" cy="5353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97" name=""/>
          <p:cNvSpPr/>
          <p:nvPr/>
        </p:nvSpPr>
        <p:spPr>
          <a:xfrm>
            <a:off x="7884720" y="3600720"/>
            <a:ext cx="1255320" cy="5353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98" name=""/>
          <p:cNvSpPr/>
          <p:nvPr/>
        </p:nvSpPr>
        <p:spPr>
          <a:xfrm flipH="1">
            <a:off x="0" y="342144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6160" cy="758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fr-FR" sz="3600" spc="-1" strike="noStrike">
              <a:latin typeface="Arial"/>
            </a:endParaRPr>
          </a:p>
        </p:txBody>
      </p:sp>
      <p:pic>
        <p:nvPicPr>
          <p:cNvPr id="100" name="Image 2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5320" cy="971280"/>
          </a:xfrm>
          <a:prstGeom prst="rect">
            <a:avLst/>
          </a:prstGeom>
          <a:ln w="0">
            <a:noFill/>
          </a:ln>
        </p:spPr>
      </p:pic>
      <p:sp>
        <p:nvSpPr>
          <p:cNvPr id="101" name="Rectangle : coins arrondis 5"/>
          <p:cNvSpPr/>
          <p:nvPr/>
        </p:nvSpPr>
        <p:spPr>
          <a:xfrm>
            <a:off x="368280" y="1377000"/>
            <a:ext cx="613080" cy="6130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02" name="Rectangle : coins arrondis 6"/>
          <p:cNvSpPr/>
          <p:nvPr/>
        </p:nvSpPr>
        <p:spPr>
          <a:xfrm>
            <a:off x="368280" y="2781000"/>
            <a:ext cx="613080" cy="6130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03" name="Rectangle : coins arrondis 8"/>
          <p:cNvSpPr/>
          <p:nvPr/>
        </p:nvSpPr>
        <p:spPr>
          <a:xfrm>
            <a:off x="368280" y="4184640"/>
            <a:ext cx="613080" cy="6130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04" name="Rectangle : coins arrondis 10"/>
          <p:cNvSpPr/>
          <p:nvPr/>
        </p:nvSpPr>
        <p:spPr>
          <a:xfrm>
            <a:off x="368280" y="5588640"/>
            <a:ext cx="613080" cy="6130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4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05" name="ZoneTexte 11"/>
          <p:cNvSpPr/>
          <p:nvPr/>
        </p:nvSpPr>
        <p:spPr>
          <a:xfrm>
            <a:off x="3402000" y="1064520"/>
            <a:ext cx="5752440" cy="1551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cherche la quantité d’eau de la baignoire. C’est un problème de comparaison.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106" name="ZoneTexte 17"/>
          <p:cNvSpPr/>
          <p:nvPr/>
        </p:nvSpPr>
        <p:spPr>
          <a:xfrm>
            <a:off x="3287880" y="5537520"/>
            <a:ext cx="5866560" cy="51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La baignoire utilise 195 L.</a:t>
            </a:r>
            <a:endParaRPr b="0" lang="fr-FR" sz="2800" spc="-1" strike="noStrike">
              <a:latin typeface="Arial"/>
            </a:endParaRPr>
          </a:p>
        </p:txBody>
      </p:sp>
      <p:pic>
        <p:nvPicPr>
          <p:cNvPr id="107" name="Image 7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8760" cy="971280"/>
          </a:xfrm>
          <a:prstGeom prst="rect">
            <a:avLst/>
          </a:prstGeom>
          <a:ln w="0">
            <a:noFill/>
          </a:ln>
        </p:spPr>
      </p:pic>
      <p:pic>
        <p:nvPicPr>
          <p:cNvPr id="108" name="Image 19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2440" cy="1104480"/>
          </a:xfrm>
          <a:prstGeom prst="rect">
            <a:avLst/>
          </a:prstGeom>
          <a:ln w="0">
            <a:noFill/>
          </a:ln>
        </p:spPr>
      </p:pic>
      <p:sp>
        <p:nvSpPr>
          <p:cNvPr id="109" name="ZoneTexte 20"/>
          <p:cNvSpPr/>
          <p:nvPr/>
        </p:nvSpPr>
        <p:spPr>
          <a:xfrm>
            <a:off x="3403800" y="4020480"/>
            <a:ext cx="563472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65 × 3 = 195</a:t>
            </a: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3200" spc="-1" strike="noStrike">
              <a:latin typeface="Arial"/>
            </a:endParaRPr>
          </a:p>
        </p:txBody>
      </p:sp>
      <p:pic>
        <p:nvPicPr>
          <p:cNvPr id="110" name="Image 9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2600" cy="971280"/>
          </a:xfrm>
          <a:prstGeom prst="rect">
            <a:avLst/>
          </a:prstGeom>
          <a:ln w="0">
            <a:noFill/>
          </a:ln>
        </p:spPr>
      </p:pic>
      <p:sp>
        <p:nvSpPr>
          <p:cNvPr id="11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1/2</a:t>
            </a:r>
            <a:endParaRPr b="0" lang="fr-FR" sz="2000" spc="-1" strike="noStrike">
              <a:latin typeface="Arial"/>
            </a:endParaRPr>
          </a:p>
        </p:txBody>
      </p:sp>
      <p:sp>
        <p:nvSpPr>
          <p:cNvPr id="112" name="ZoneTexte 14"/>
          <p:cNvSpPr/>
          <p:nvPr/>
        </p:nvSpPr>
        <p:spPr>
          <a:xfrm>
            <a:off x="3402000" y="2634480"/>
            <a:ext cx="548424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représente </a:t>
            </a: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le problème : </a:t>
            </a:r>
            <a:endParaRPr b="0" lang="fr-FR" sz="3200" spc="-1" strike="noStrike">
              <a:latin typeface="Arial"/>
            </a:endParaRPr>
          </a:p>
        </p:txBody>
      </p:sp>
      <p:grpSp>
        <p:nvGrpSpPr>
          <p:cNvPr id="113" name="Groupe 27"/>
          <p:cNvGrpSpPr/>
          <p:nvPr/>
        </p:nvGrpSpPr>
        <p:grpSpPr>
          <a:xfrm>
            <a:off x="6144120" y="2789640"/>
            <a:ext cx="2823480" cy="995040"/>
            <a:chOff x="6144120" y="2789640"/>
            <a:chExt cx="2823480" cy="995040"/>
          </a:xfrm>
        </p:grpSpPr>
        <p:sp>
          <p:nvSpPr>
            <p:cNvPr id="114" name="Rectangle 3"/>
            <p:cNvSpPr/>
            <p:nvPr/>
          </p:nvSpPr>
          <p:spPr>
            <a:xfrm>
              <a:off x="6159600" y="2789640"/>
              <a:ext cx="547560" cy="29808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6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65</a:t>
              </a:r>
              <a:endParaRPr b="0" lang="fr-FR" sz="1600" spc="-1" strike="noStrike">
                <a:latin typeface="Arial"/>
              </a:endParaRPr>
            </a:p>
          </p:txBody>
        </p:sp>
        <p:sp>
          <p:nvSpPr>
            <p:cNvPr id="115" name="Rectangle 12"/>
            <p:cNvSpPr/>
            <p:nvPr/>
          </p:nvSpPr>
          <p:spPr>
            <a:xfrm>
              <a:off x="6144120" y="3201120"/>
              <a:ext cx="563040" cy="2980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16" name="Accolade fermante 13"/>
            <p:cNvSpPr/>
            <p:nvPr/>
          </p:nvSpPr>
          <p:spPr>
            <a:xfrm>
              <a:off x="8539560" y="2878200"/>
              <a:ext cx="154800" cy="645120"/>
            </a:xfrm>
            <a:prstGeom prst="rightBrace">
              <a:avLst>
                <a:gd name="adj1" fmla="val 15742"/>
                <a:gd name="adj2" fmla="val 50000"/>
              </a:avLst>
            </a:prstGeom>
            <a:noFill/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17" name="Rectangle 15"/>
            <p:cNvSpPr/>
            <p:nvPr/>
          </p:nvSpPr>
          <p:spPr>
            <a:xfrm>
              <a:off x="8695080" y="3051360"/>
              <a:ext cx="272520" cy="2980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28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?</a:t>
              </a:r>
              <a:endParaRPr b="0" lang="fr-FR" sz="2800" spc="-1" strike="noStrike">
                <a:latin typeface="Arial"/>
              </a:endParaRPr>
            </a:p>
          </p:txBody>
        </p:sp>
        <p:sp>
          <p:nvSpPr>
            <p:cNvPr id="118" name="Rectangle 16"/>
            <p:cNvSpPr/>
            <p:nvPr/>
          </p:nvSpPr>
          <p:spPr>
            <a:xfrm>
              <a:off x="6739200" y="3201120"/>
              <a:ext cx="563040" cy="2980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19" name="Rectangle 24"/>
            <p:cNvSpPr/>
            <p:nvPr/>
          </p:nvSpPr>
          <p:spPr>
            <a:xfrm>
              <a:off x="7334280" y="3201120"/>
              <a:ext cx="563040" cy="2980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20" name="Rectangle 25"/>
            <p:cNvSpPr/>
            <p:nvPr/>
          </p:nvSpPr>
          <p:spPr>
            <a:xfrm>
              <a:off x="6754320" y="3486600"/>
              <a:ext cx="1307880" cy="29808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16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3 fois plus</a:t>
              </a:r>
              <a:endParaRPr b="0" lang="fr-FR" sz="1600" spc="-1" strike="noStrike">
                <a:latin typeface="Arial"/>
              </a:endParaRPr>
            </a:p>
          </p:txBody>
        </p:sp>
      </p:grpSp>
      <p:sp>
        <p:nvSpPr>
          <p:cNvPr id="121" name=""/>
          <p:cNvSpPr/>
          <p:nvPr/>
        </p:nvSpPr>
        <p:spPr>
          <a:xfrm>
            <a:off x="8065080" y="361080"/>
            <a:ext cx="1075320" cy="5353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" dur="500"/>
                                        <p:tgtEl>
                                          <p:spTgt spid="-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7" dur="500"/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6160" cy="758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fr-FR" sz="3600" spc="-1" strike="noStrike">
              <a:latin typeface="Arial"/>
            </a:endParaRPr>
          </a:p>
        </p:txBody>
      </p:sp>
      <p:pic>
        <p:nvPicPr>
          <p:cNvPr id="123" name="Image 1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5320" cy="971280"/>
          </a:xfrm>
          <a:prstGeom prst="rect">
            <a:avLst/>
          </a:prstGeom>
          <a:ln w="0">
            <a:noFill/>
          </a:ln>
        </p:spPr>
      </p:pic>
      <p:sp>
        <p:nvSpPr>
          <p:cNvPr id="124" name="Rectangle : coins arrondis 1"/>
          <p:cNvSpPr/>
          <p:nvPr/>
        </p:nvSpPr>
        <p:spPr>
          <a:xfrm>
            <a:off x="368280" y="1377000"/>
            <a:ext cx="613080" cy="6130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25" name="Rectangle : coins arrondis 2"/>
          <p:cNvSpPr/>
          <p:nvPr/>
        </p:nvSpPr>
        <p:spPr>
          <a:xfrm>
            <a:off x="368280" y="2781000"/>
            <a:ext cx="613080" cy="6130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26" name="Rectangle : coins arrondis 3"/>
          <p:cNvSpPr/>
          <p:nvPr/>
        </p:nvSpPr>
        <p:spPr>
          <a:xfrm>
            <a:off x="368280" y="4184640"/>
            <a:ext cx="613080" cy="6130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27" name="Rectangle : coins arrondis 4"/>
          <p:cNvSpPr/>
          <p:nvPr/>
        </p:nvSpPr>
        <p:spPr>
          <a:xfrm>
            <a:off x="368280" y="5588640"/>
            <a:ext cx="613080" cy="6130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4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28" name="ZoneTexte 3"/>
          <p:cNvSpPr/>
          <p:nvPr/>
        </p:nvSpPr>
        <p:spPr>
          <a:xfrm>
            <a:off x="3402000" y="1064520"/>
            <a:ext cx="5752440" cy="1551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cherche la durée que la nageuse tient en apnée. C’est un problème de comparaison.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129" name="ZoneTexte 4"/>
          <p:cNvSpPr/>
          <p:nvPr/>
        </p:nvSpPr>
        <p:spPr>
          <a:xfrm>
            <a:off x="3287880" y="5637600"/>
            <a:ext cx="5866560" cy="942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Elle tient moins de deux minutes sous l’eau.</a:t>
            </a:r>
            <a:endParaRPr b="0" lang="fr-FR" sz="2800" spc="-1" strike="noStrike">
              <a:latin typeface="Arial"/>
            </a:endParaRPr>
          </a:p>
        </p:txBody>
      </p:sp>
      <p:pic>
        <p:nvPicPr>
          <p:cNvPr id="130" name="Image 3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8760" cy="971280"/>
          </a:xfrm>
          <a:prstGeom prst="rect">
            <a:avLst/>
          </a:prstGeom>
          <a:ln w="0">
            <a:noFill/>
          </a:ln>
        </p:spPr>
      </p:pic>
      <p:pic>
        <p:nvPicPr>
          <p:cNvPr id="131" name="Image 4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2440" cy="1104480"/>
          </a:xfrm>
          <a:prstGeom prst="rect">
            <a:avLst/>
          </a:prstGeom>
          <a:ln w="0">
            <a:noFill/>
          </a:ln>
        </p:spPr>
      </p:pic>
      <p:sp>
        <p:nvSpPr>
          <p:cNvPr id="132" name="ZoneTexte 10"/>
          <p:cNvSpPr/>
          <p:nvPr/>
        </p:nvSpPr>
        <p:spPr>
          <a:xfrm>
            <a:off x="3403800" y="4020480"/>
            <a:ext cx="5634720" cy="1552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38 × 3 = 114 s</a:t>
            </a: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2 min = 120 s</a:t>
            </a: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3200" spc="-1" strike="noStrike">
              <a:latin typeface="Arial"/>
            </a:endParaRPr>
          </a:p>
        </p:txBody>
      </p:sp>
      <p:pic>
        <p:nvPicPr>
          <p:cNvPr id="133" name="Image 5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2600" cy="971280"/>
          </a:xfrm>
          <a:prstGeom prst="rect">
            <a:avLst/>
          </a:prstGeom>
          <a:ln w="0">
            <a:noFill/>
          </a:ln>
        </p:spPr>
      </p:pic>
      <p:sp>
        <p:nvSpPr>
          <p:cNvPr id="13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1/2</a:t>
            </a:r>
            <a:endParaRPr b="0" lang="fr-FR" sz="2000" spc="-1" strike="noStrike">
              <a:latin typeface="Arial"/>
            </a:endParaRPr>
          </a:p>
        </p:txBody>
      </p:sp>
      <p:sp>
        <p:nvSpPr>
          <p:cNvPr id="135" name="ZoneTexte 12"/>
          <p:cNvSpPr/>
          <p:nvPr/>
        </p:nvSpPr>
        <p:spPr>
          <a:xfrm>
            <a:off x="3417120" y="2634480"/>
            <a:ext cx="548424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représente </a:t>
            </a: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le problème : 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136" name=""/>
          <p:cNvSpPr/>
          <p:nvPr/>
        </p:nvSpPr>
        <p:spPr>
          <a:xfrm>
            <a:off x="7888320" y="331560"/>
            <a:ext cx="1255320" cy="5353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latin typeface="Arial"/>
            </a:endParaRPr>
          </a:p>
        </p:txBody>
      </p:sp>
      <p:grpSp>
        <p:nvGrpSpPr>
          <p:cNvPr id="137" name="Groupe 1"/>
          <p:cNvGrpSpPr/>
          <p:nvPr/>
        </p:nvGrpSpPr>
        <p:grpSpPr>
          <a:xfrm>
            <a:off x="6137640" y="2783160"/>
            <a:ext cx="2823480" cy="995040"/>
            <a:chOff x="6137640" y="2783160"/>
            <a:chExt cx="2823480" cy="995040"/>
          </a:xfrm>
        </p:grpSpPr>
        <p:sp>
          <p:nvSpPr>
            <p:cNvPr id="138" name="Rectangle 1"/>
            <p:cNvSpPr/>
            <p:nvPr/>
          </p:nvSpPr>
          <p:spPr>
            <a:xfrm>
              <a:off x="6153120" y="2783160"/>
              <a:ext cx="547560" cy="29808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6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38</a:t>
              </a:r>
              <a:endParaRPr b="0" lang="fr-FR" sz="1600" spc="-1" strike="noStrike">
                <a:latin typeface="Arial"/>
              </a:endParaRPr>
            </a:p>
          </p:txBody>
        </p:sp>
        <p:sp>
          <p:nvSpPr>
            <p:cNvPr id="139" name="Rectangle 2"/>
            <p:cNvSpPr/>
            <p:nvPr/>
          </p:nvSpPr>
          <p:spPr>
            <a:xfrm>
              <a:off x="6137640" y="3194640"/>
              <a:ext cx="563040" cy="2980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40" name="Accolade fermante 1"/>
            <p:cNvSpPr/>
            <p:nvPr/>
          </p:nvSpPr>
          <p:spPr>
            <a:xfrm>
              <a:off x="8533080" y="2871720"/>
              <a:ext cx="154800" cy="645120"/>
            </a:xfrm>
            <a:prstGeom prst="rightBrace">
              <a:avLst>
                <a:gd name="adj1" fmla="val 15742"/>
                <a:gd name="adj2" fmla="val 50000"/>
              </a:avLst>
            </a:prstGeom>
            <a:noFill/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41" name="Rectangle 4"/>
            <p:cNvSpPr/>
            <p:nvPr/>
          </p:nvSpPr>
          <p:spPr>
            <a:xfrm>
              <a:off x="8688600" y="3044880"/>
              <a:ext cx="272520" cy="2980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28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?</a:t>
              </a:r>
              <a:endParaRPr b="0" lang="fr-FR" sz="2800" spc="-1" strike="noStrike">
                <a:latin typeface="Arial"/>
              </a:endParaRPr>
            </a:p>
          </p:txBody>
        </p:sp>
        <p:sp>
          <p:nvSpPr>
            <p:cNvPr id="142" name="Rectangle 6"/>
            <p:cNvSpPr/>
            <p:nvPr/>
          </p:nvSpPr>
          <p:spPr>
            <a:xfrm>
              <a:off x="6732720" y="3194640"/>
              <a:ext cx="563040" cy="2980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43" name="Rectangle 7"/>
            <p:cNvSpPr/>
            <p:nvPr/>
          </p:nvSpPr>
          <p:spPr>
            <a:xfrm>
              <a:off x="7327800" y="3194640"/>
              <a:ext cx="563040" cy="2980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44" name="Rectangle 8"/>
            <p:cNvSpPr/>
            <p:nvPr/>
          </p:nvSpPr>
          <p:spPr>
            <a:xfrm>
              <a:off x="6747840" y="3480120"/>
              <a:ext cx="1307880" cy="29808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16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3 fois plus</a:t>
              </a:r>
              <a:endParaRPr b="0" lang="fr-FR" sz="1600" spc="-1" strike="noStrike">
                <a:latin typeface="Arial"/>
              </a:endParaRPr>
            </a:p>
          </p:txBody>
        </p:sp>
      </p:grp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8" dur="indefinite" restart="never" nodeType="tmRoot">
          <p:childTnLst>
            <p:seq>
              <p:cTn id="29" dur="indefinite" nodeType="mainSeq">
                <p:childTnLst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4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4" dur="500"/>
                                        <p:tgtEl>
                                          <p:spTgt spid="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14</TotalTime>
  <Application>LibreOffice/7.4.1.2$Windows_X86_64 LibreOffice_project/3c58a8f3a960df8bc8fd77b461821e42c061c5f0</Application>
  <AppVersion>15.0000</AppVersion>
  <Words>180</Words>
  <Paragraphs>40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2026-02-11T14:23:06Z</dcterms:modified>
  <cp:revision>103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5</vt:i4>
  </property>
</Properties>
</file>